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71" r:id="rId3"/>
    <p:sldId id="333" r:id="rId4"/>
    <p:sldId id="287" r:id="rId5"/>
    <p:sldId id="288" r:id="rId6"/>
    <p:sldId id="289" r:id="rId7"/>
    <p:sldId id="290" r:id="rId8"/>
    <p:sldId id="323" r:id="rId9"/>
    <p:sldId id="334" r:id="rId10"/>
    <p:sldId id="335" r:id="rId11"/>
    <p:sldId id="259" r:id="rId12"/>
  </p:sldIdLst>
  <p:sldSz cx="9144000" cy="5143500" type="screen16x9"/>
  <p:notesSz cx="6858000" cy="9144000"/>
  <p:embeddedFontLst>
    <p:embeddedFont>
      <p:font typeface="Arial Rounded MT Bold" panose="020F0704030504030204" pitchFamily="34" charset="0"/>
      <p:regular r:id="rId14"/>
    </p:embeddedFont>
    <p:embeddedFont>
      <p:font typeface="Century Gothic" panose="020B0502020202020204" pitchFamily="34" charset="0"/>
      <p:regular r:id="rId15"/>
      <p:bold r:id="rId16"/>
      <p:italic r:id="rId17"/>
      <p:boldItalic r:id="rId18"/>
    </p:embeddedFont>
    <p:embeddedFont>
      <p:font typeface="Roboto Condensed"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90" autoAdjust="0"/>
  </p:normalViewPr>
  <p:slideViewPr>
    <p:cSldViewPr>
      <p:cViewPr>
        <p:scale>
          <a:sx n="86" d="100"/>
          <a:sy n="86" d="100"/>
        </p:scale>
        <p:origin x="-870" y="2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CEF16C-7AB4-446E-9016-25E3E5862221}" type="datetimeFigureOut">
              <a:rPr lang="en-GB" smtClean="0"/>
              <a:t>09/05/2018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C7208-0E96-44E5-984F-BFA0408D3852}" type="slidenum">
              <a:rPr lang="en-GB" smtClean="0"/>
              <a:t>‹#›</a:t>
            </a:fld>
            <a:endParaRPr lang="en-GB"/>
          </a:p>
        </p:txBody>
      </p:sp>
    </p:spTree>
    <p:extLst>
      <p:ext uri="{BB962C8B-B14F-4D97-AF65-F5344CB8AC3E}">
        <p14:creationId xmlns:p14="http://schemas.microsoft.com/office/powerpoint/2010/main" val="293003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be completed after the assemblies on Generic LGBT Awareness. </a:t>
            </a:r>
            <a:endParaRPr lang="en-GB" dirty="0"/>
          </a:p>
        </p:txBody>
      </p:sp>
      <p:sp>
        <p:nvSpPr>
          <p:cNvPr id="4" name="Slide Number Placeholder 3"/>
          <p:cNvSpPr>
            <a:spLocks noGrp="1"/>
          </p:cNvSpPr>
          <p:nvPr>
            <p:ph type="sldNum" sz="quarter" idx="10"/>
          </p:nvPr>
        </p:nvSpPr>
        <p:spPr/>
        <p:txBody>
          <a:bodyPr/>
          <a:lstStyle/>
          <a:p>
            <a:fld id="{4C4C7208-0E96-44E5-984F-BFA0408D3852}" type="slidenum">
              <a:rPr lang="en-GB" smtClean="0"/>
              <a:t>1</a:t>
            </a:fld>
            <a:endParaRPr lang="en-GB"/>
          </a:p>
        </p:txBody>
      </p:sp>
    </p:spTree>
    <p:extLst>
      <p:ext uri="{BB962C8B-B14F-4D97-AF65-F5344CB8AC3E}">
        <p14:creationId xmlns:p14="http://schemas.microsoft.com/office/powerpoint/2010/main" val="89502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Make changes to list the best people in your school to</a:t>
            </a:r>
            <a:r>
              <a:rPr lang="en-GB" sz="1200" b="0" i="0" kern="1200" baseline="0" dirty="0" smtClean="0">
                <a:solidFill>
                  <a:schemeClr val="tx1"/>
                </a:solidFill>
                <a:effectLst/>
                <a:latin typeface="+mn-lt"/>
                <a:ea typeface="+mn-ea"/>
                <a:cs typeface="+mn-cs"/>
              </a:rPr>
              <a:t> talk to about </a:t>
            </a:r>
            <a:r>
              <a:rPr lang="en-GB" sz="1200" b="0" i="0" kern="1200" baseline="0" smtClean="0">
                <a:solidFill>
                  <a:schemeClr val="tx1"/>
                </a:solidFill>
                <a:effectLst/>
                <a:latin typeface="+mn-lt"/>
                <a:ea typeface="+mn-ea"/>
                <a:cs typeface="+mn-cs"/>
              </a:rPr>
              <a:t>LGBT identities. </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4C7208-0E96-44E5-984F-BFA0408D3852}" type="slidenum">
              <a:rPr lang="en-GB" smtClean="0"/>
              <a:t>10</a:t>
            </a:fld>
            <a:endParaRPr lang="en-GB"/>
          </a:p>
        </p:txBody>
      </p:sp>
    </p:spTree>
    <p:extLst>
      <p:ext uri="{BB962C8B-B14F-4D97-AF65-F5344CB8AC3E}">
        <p14:creationId xmlns:p14="http://schemas.microsoft.com/office/powerpoint/2010/main" val="83033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solidFill>
                  <a:srgbClr val="0033CC"/>
                </a:solidFill>
                <a:latin typeface="Century Gothic" pitchFamily="34" charset="0"/>
              </a:rPr>
              <a:t>As</a:t>
            </a:r>
            <a:r>
              <a:rPr lang="en-GB" altLang="en-US" baseline="0" dirty="0" smtClean="0">
                <a:solidFill>
                  <a:srgbClr val="0033CC"/>
                </a:solidFill>
                <a:latin typeface="Century Gothic" pitchFamily="34" charset="0"/>
              </a:rPr>
              <a:t> a starter activity, ask learners to define the term ‘role model’ in groups or pairs. Take feedback and ensure the main points are well understood. </a:t>
            </a:r>
          </a:p>
          <a:p>
            <a:endParaRPr lang="en-GB" altLang="en-US" baseline="0" dirty="0" smtClean="0">
              <a:solidFill>
                <a:srgbClr val="0033CC"/>
              </a:solidFill>
              <a:latin typeface="Century Gothic" pitchFamily="34" charset="0"/>
            </a:endParaRPr>
          </a:p>
          <a:p>
            <a:r>
              <a:rPr lang="en-GB" altLang="en-US" baseline="0" dirty="0" smtClean="0">
                <a:solidFill>
                  <a:srgbClr val="0033CC"/>
                </a:solidFill>
                <a:latin typeface="Century Gothic" pitchFamily="34" charset="0"/>
              </a:rPr>
              <a:t>This is a good definition: </a:t>
            </a:r>
          </a:p>
          <a:p>
            <a:r>
              <a:rPr lang="en-GB" sz="1200" b="0" i="0" kern="1200" dirty="0" smtClean="0">
                <a:solidFill>
                  <a:schemeClr val="tx1"/>
                </a:solidFill>
                <a:effectLst/>
                <a:latin typeface="+mn-lt"/>
                <a:ea typeface="+mn-ea"/>
                <a:cs typeface="+mn-cs"/>
              </a:rPr>
              <a:t>a person whose behaviour, example, or success is or can be emulated by others, especially by younger people</a:t>
            </a:r>
          </a:p>
        </p:txBody>
      </p:sp>
      <p:sp>
        <p:nvSpPr>
          <p:cNvPr id="4" name="Slide Number Placeholder 3"/>
          <p:cNvSpPr>
            <a:spLocks noGrp="1"/>
          </p:cNvSpPr>
          <p:nvPr>
            <p:ph type="sldNum" sz="quarter" idx="10"/>
          </p:nvPr>
        </p:nvSpPr>
        <p:spPr/>
        <p:txBody>
          <a:bodyPr/>
          <a:lstStyle/>
          <a:p>
            <a:fld id="{4C4C7208-0E96-44E5-984F-BFA0408D3852}" type="slidenum">
              <a:rPr lang="en-GB" smtClean="0"/>
              <a:t>2</a:t>
            </a:fld>
            <a:endParaRPr lang="en-GB"/>
          </a:p>
        </p:txBody>
      </p:sp>
    </p:spTree>
    <p:extLst>
      <p:ext uri="{BB962C8B-B14F-4D97-AF65-F5344CB8AC3E}">
        <p14:creationId xmlns:p14="http://schemas.microsoft.com/office/powerpoint/2010/main" val="83033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solidFill>
                  <a:srgbClr val="0033CC"/>
                </a:solidFill>
                <a:latin typeface="Century Gothic" pitchFamily="34" charset="0"/>
              </a:rPr>
              <a:t>Replace</a:t>
            </a:r>
            <a:r>
              <a:rPr lang="en-GB" altLang="en-US" baseline="0" dirty="0" smtClean="0">
                <a:solidFill>
                  <a:srgbClr val="0033CC"/>
                </a:solidFill>
                <a:latin typeface="Century Gothic" pitchFamily="34" charset="0"/>
              </a:rPr>
              <a:t> the stick figure image with an image of your own personal role model. This can be whoever you wish and you should share your reasoning with learners. </a:t>
            </a:r>
          </a:p>
          <a:p>
            <a:endParaRPr lang="en-GB" sz="1200" b="0" i="0" kern="1200" baseline="0" dirty="0" smtClean="0">
              <a:solidFill>
                <a:srgbClr val="0033CC"/>
              </a:solidFill>
              <a:effectLst/>
              <a:latin typeface="Century Gothic" pitchFamily="34" charset="0"/>
              <a:ea typeface="+mn-ea"/>
              <a:cs typeface="+mn-cs"/>
            </a:endParaRPr>
          </a:p>
          <a:p>
            <a:r>
              <a:rPr lang="en-GB" sz="1200" b="0" i="0" kern="1200" baseline="0" dirty="0" smtClean="0">
                <a:solidFill>
                  <a:srgbClr val="0033CC"/>
                </a:solidFill>
                <a:effectLst/>
                <a:latin typeface="Century Gothic" pitchFamily="34" charset="0"/>
                <a:ea typeface="+mn-ea"/>
                <a:cs typeface="+mn-cs"/>
              </a:rPr>
              <a:t>Ask them who their role models are. This can be done in groups, pairs, or you could just ask learners to think about who their role models are independently. Ask for some example of who people selected, though it is advisable not to force people to share their role models if they don’t want to as it can be very personal. </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4C7208-0E96-44E5-984F-BFA0408D3852}" type="slidenum">
              <a:rPr lang="en-GB" smtClean="0"/>
              <a:t>3</a:t>
            </a:fld>
            <a:endParaRPr lang="en-GB"/>
          </a:p>
        </p:txBody>
      </p:sp>
    </p:spTree>
    <p:extLst>
      <p:ext uri="{BB962C8B-B14F-4D97-AF65-F5344CB8AC3E}">
        <p14:creationId xmlns:p14="http://schemas.microsoft.com/office/powerpoint/2010/main" val="83033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Use</a:t>
            </a:r>
            <a:r>
              <a:rPr lang="en-GB" altLang="en-US" baseline="0" dirty="0" smtClean="0"/>
              <a:t> the associated recording sheet to give groups 5-10 minutes to record as many LGBT people who would make good role models as they can. Reiterate that they need to make good role models. </a:t>
            </a:r>
          </a:p>
          <a:p>
            <a:endParaRPr lang="en-GB" altLang="en-US" baseline="0" dirty="0" smtClean="0"/>
          </a:p>
          <a:p>
            <a:r>
              <a:rPr lang="en-GB" altLang="en-US" baseline="0" dirty="0" smtClean="0"/>
              <a:t>Once they all have names in each column, as them to pick two or three people from each list as their ‘top’ role models. They should be able to explain why they think they would make good role models. </a:t>
            </a:r>
          </a:p>
          <a:p>
            <a:endParaRPr lang="en-GB" altLang="en-US" baseline="0" dirty="0" smtClean="0"/>
          </a:p>
          <a:p>
            <a:r>
              <a:rPr lang="en-GB" altLang="en-US" baseline="0" dirty="0" smtClean="0"/>
              <a:t>Facilitators should be mindful not to reinforce stereotypes and if the young people offer a name of someone who you don’t know is LGBT you can ask how they know and if it’s not clear, say you’ll find out if they are and you can Google it later, or email info@lgbtyouth.org.uk.</a:t>
            </a:r>
          </a:p>
          <a:p>
            <a:endParaRPr lang="en-GB" altLang="en-US" baseline="0" dirty="0" smtClean="0"/>
          </a:p>
          <a:p>
            <a:r>
              <a:rPr lang="en-GB" altLang="en-US" baseline="0" dirty="0" smtClean="0"/>
              <a:t>The following slides show role models selected by LGBT young people. </a:t>
            </a:r>
          </a:p>
          <a:p>
            <a:endParaRPr lang="en-GB" altLang="en-US" baseline="0" dirty="0" smtClean="0"/>
          </a:p>
          <a:p>
            <a:endParaRPr lang="en-GB" altLang="en-US" dirty="0"/>
          </a:p>
        </p:txBody>
      </p:sp>
      <p:sp>
        <p:nvSpPr>
          <p:cNvPr id="4" name="Slide Number Placeholder 3"/>
          <p:cNvSpPr>
            <a:spLocks noGrp="1"/>
          </p:cNvSpPr>
          <p:nvPr>
            <p:ph type="sldNum" sz="quarter" idx="10"/>
          </p:nvPr>
        </p:nvSpPr>
        <p:spPr/>
        <p:txBody>
          <a:bodyPr/>
          <a:lstStyle/>
          <a:p>
            <a:fld id="{A5AC156E-89AC-4376-991F-3B3C5A8E6088}" type="slidenum">
              <a:rPr lang="en-GB" smtClean="0"/>
              <a:t>4</a:t>
            </a:fld>
            <a:endParaRPr lang="en-GB"/>
          </a:p>
        </p:txBody>
      </p:sp>
    </p:spTree>
    <p:extLst>
      <p:ext uri="{BB962C8B-B14F-4D97-AF65-F5344CB8AC3E}">
        <p14:creationId xmlns:p14="http://schemas.microsoft.com/office/powerpoint/2010/main" val="233316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Lesbians: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Jackie Kay – Scots Makar,</a:t>
            </a:r>
            <a:r>
              <a:rPr lang="en-GB" altLang="en-US" baseline="0" dirty="0" smtClean="0"/>
              <a:t> Scotland’s official poet</a:t>
            </a: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Sue Perkins – comedian and TV presenter</a:t>
            </a:r>
          </a:p>
          <a:p>
            <a:r>
              <a:rPr lang="en-GB" altLang="en-US" dirty="0" smtClean="0"/>
              <a:t>Ellen </a:t>
            </a:r>
            <a:r>
              <a:rPr lang="en-GB" altLang="en-US" dirty="0" err="1" smtClean="0"/>
              <a:t>Degeneres</a:t>
            </a:r>
            <a:r>
              <a:rPr lang="en-GB" altLang="en-US" dirty="0" smtClean="0"/>
              <a:t> – actor, presenter, comedian, talk</a:t>
            </a:r>
            <a:r>
              <a:rPr lang="en-GB" altLang="en-US" baseline="0" dirty="0" smtClean="0"/>
              <a:t> show host and generally lovely person</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Martina Navratilova – tennis player,</a:t>
            </a:r>
            <a:r>
              <a:rPr lang="en-GB" altLang="en-US" baseline="0" dirty="0" smtClean="0"/>
              <a:t> won Wimbledon 9 times!</a:t>
            </a:r>
            <a:endParaRPr lang="en-GB" altLang="en-US" dirty="0" smtClean="0"/>
          </a:p>
          <a:p>
            <a:r>
              <a:rPr lang="en-GB" altLang="en-US" dirty="0" smtClean="0"/>
              <a:t>Carol </a:t>
            </a:r>
            <a:r>
              <a:rPr lang="en-GB" altLang="en-US" dirty="0"/>
              <a:t>Ann </a:t>
            </a:r>
            <a:r>
              <a:rPr lang="en-GB" altLang="en-US" dirty="0" smtClean="0"/>
              <a:t>Duffy – the Poet</a:t>
            </a:r>
            <a:r>
              <a:rPr lang="en-GB" altLang="en-US" baseline="0" dirty="0" smtClean="0"/>
              <a:t> Laureate, the first woman, the first Scot and the first openly LGBT person to hold that role </a:t>
            </a:r>
            <a:r>
              <a:rPr lang="en-GB" altLang="en-US" dirty="0"/>
              <a:t/>
            </a:r>
            <a:br>
              <a:rPr lang="en-GB" altLang="en-US" dirty="0"/>
            </a:br>
            <a:r>
              <a:rPr lang="en-GB" altLang="en-US" dirty="0" smtClean="0"/>
              <a:t>Mhairi</a:t>
            </a:r>
            <a:r>
              <a:rPr lang="en-GB" altLang="en-US" baseline="0" dirty="0" smtClean="0"/>
              <a:t> Black – youngest MP in the House of Commons</a:t>
            </a:r>
            <a:endParaRPr lang="en-GB" altLang="en-US" dirty="0"/>
          </a:p>
        </p:txBody>
      </p:sp>
      <p:sp>
        <p:nvSpPr>
          <p:cNvPr id="4" name="Slide Number Placeholder 3"/>
          <p:cNvSpPr>
            <a:spLocks noGrp="1"/>
          </p:cNvSpPr>
          <p:nvPr>
            <p:ph type="sldNum" sz="quarter" idx="10"/>
          </p:nvPr>
        </p:nvSpPr>
        <p:spPr/>
        <p:txBody>
          <a:bodyPr/>
          <a:lstStyle/>
          <a:p>
            <a:fld id="{A5AC156E-89AC-4376-991F-3B3C5A8E6088}" type="slidenum">
              <a:rPr lang="en-GB" smtClean="0"/>
              <a:t>5</a:t>
            </a:fld>
            <a:endParaRPr lang="en-GB"/>
          </a:p>
        </p:txBody>
      </p:sp>
    </p:spTree>
    <p:extLst>
      <p:ext uri="{BB962C8B-B14F-4D97-AF65-F5344CB8AC3E}">
        <p14:creationId xmlns:p14="http://schemas.microsoft.com/office/powerpoint/2010/main" val="251161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Gay men:</a:t>
            </a:r>
          </a:p>
          <a:p>
            <a:r>
              <a:rPr lang="en-GB" altLang="en-US" dirty="0"/>
              <a:t>Michael Sam – American </a:t>
            </a:r>
            <a:r>
              <a:rPr lang="en-GB" altLang="en-US" dirty="0" smtClean="0"/>
              <a:t>footballer,</a:t>
            </a:r>
            <a:r>
              <a:rPr lang="en-GB" altLang="en-US" baseline="0" dirty="0" smtClean="0"/>
              <a:t> the first to come out before the draft</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Ricky Martin - Singer</a:t>
            </a:r>
            <a:br>
              <a:rPr lang="en-GB" altLang="en-US" dirty="0"/>
            </a:br>
            <a:r>
              <a:rPr lang="en-GB" altLang="en-US" dirty="0" smtClean="0"/>
              <a:t>Robbie Rogers – football</a:t>
            </a:r>
            <a:r>
              <a:rPr lang="en-GB" altLang="en-US" baseline="0" dirty="0" smtClean="0"/>
              <a:t> </a:t>
            </a:r>
            <a:r>
              <a:rPr lang="en-GB" altLang="en-US" dirty="0" smtClean="0"/>
              <a:t>player who</a:t>
            </a:r>
            <a:r>
              <a:rPr lang="en-GB" altLang="en-US" baseline="0" dirty="0" smtClean="0"/>
              <a:t> played for Leeds and LA Galaxy</a:t>
            </a: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Ian </a:t>
            </a:r>
            <a:r>
              <a:rPr lang="en-GB" altLang="en-US" dirty="0" err="1"/>
              <a:t>McKellan</a:t>
            </a:r>
            <a:r>
              <a:rPr lang="en-GB" altLang="en-US" dirty="0"/>
              <a:t> - Actor</a:t>
            </a:r>
          </a:p>
          <a:p>
            <a:r>
              <a:rPr lang="en-GB" altLang="en-US" dirty="0"/>
              <a:t>Neil Patrick Harris – Actor / comedian</a:t>
            </a:r>
          </a:p>
          <a:p>
            <a:r>
              <a:rPr lang="en-GB" altLang="en-US" dirty="0"/>
              <a:t>John Barrowman </a:t>
            </a:r>
            <a:r>
              <a:rPr lang="en-GB" altLang="en-US" dirty="0" smtClean="0"/>
              <a:t>– Actor, presenter</a:t>
            </a:r>
            <a:endParaRPr lang="en-GB" altLang="en-US" dirty="0"/>
          </a:p>
        </p:txBody>
      </p:sp>
      <p:sp>
        <p:nvSpPr>
          <p:cNvPr id="4" name="Slide Number Placeholder 3"/>
          <p:cNvSpPr>
            <a:spLocks noGrp="1"/>
          </p:cNvSpPr>
          <p:nvPr>
            <p:ph type="sldNum" sz="quarter" idx="10"/>
          </p:nvPr>
        </p:nvSpPr>
        <p:spPr/>
        <p:txBody>
          <a:bodyPr/>
          <a:lstStyle/>
          <a:p>
            <a:fld id="{A5AC156E-89AC-4376-991F-3B3C5A8E6088}" type="slidenum">
              <a:rPr lang="en-GB" smtClean="0"/>
              <a:t>6</a:t>
            </a:fld>
            <a:endParaRPr lang="en-GB"/>
          </a:p>
        </p:txBody>
      </p:sp>
    </p:spTree>
    <p:extLst>
      <p:ext uri="{BB962C8B-B14F-4D97-AF65-F5344CB8AC3E}">
        <p14:creationId xmlns:p14="http://schemas.microsoft.com/office/powerpoint/2010/main" val="251161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Bisexuals:</a:t>
            </a:r>
          </a:p>
          <a:p>
            <a:r>
              <a:rPr lang="en-GB" altLang="en-US" dirty="0"/>
              <a:t>Nicola Adams - Boxer</a:t>
            </a:r>
          </a:p>
          <a:p>
            <a:r>
              <a:rPr lang="en-GB" altLang="en-US" dirty="0"/>
              <a:t>Alan Cumming - Actor</a:t>
            </a:r>
          </a:p>
          <a:p>
            <a:r>
              <a:rPr lang="en-GB" altLang="en-US" dirty="0"/>
              <a:t>Anna </a:t>
            </a:r>
            <a:r>
              <a:rPr lang="en-GB" altLang="en-US" dirty="0" err="1"/>
              <a:t>Paquin</a:t>
            </a:r>
            <a:r>
              <a:rPr lang="en-GB" altLang="en-US" dirty="0"/>
              <a:t> - Actress</a:t>
            </a:r>
          </a:p>
          <a:p>
            <a:r>
              <a:rPr lang="en-GB" altLang="en-US" dirty="0"/>
              <a:t>Frank Ocean – Singer songwriter</a:t>
            </a:r>
            <a:br>
              <a:rPr lang="en-GB" altLang="en-US" dirty="0"/>
            </a:br>
            <a:r>
              <a:rPr lang="en-GB" altLang="en-US" dirty="0"/>
              <a:t>Billie Holiday - Singer</a:t>
            </a:r>
          </a:p>
        </p:txBody>
      </p:sp>
      <p:sp>
        <p:nvSpPr>
          <p:cNvPr id="4" name="Slide Number Placeholder 3"/>
          <p:cNvSpPr>
            <a:spLocks noGrp="1"/>
          </p:cNvSpPr>
          <p:nvPr>
            <p:ph type="sldNum" sz="quarter" idx="10"/>
          </p:nvPr>
        </p:nvSpPr>
        <p:spPr/>
        <p:txBody>
          <a:bodyPr/>
          <a:lstStyle/>
          <a:p>
            <a:fld id="{A5AC156E-89AC-4376-991F-3B3C5A8E6088}" type="slidenum">
              <a:rPr lang="en-GB" smtClean="0"/>
              <a:t>7</a:t>
            </a:fld>
            <a:endParaRPr lang="en-GB"/>
          </a:p>
        </p:txBody>
      </p:sp>
    </p:spTree>
    <p:extLst>
      <p:ext uri="{BB962C8B-B14F-4D97-AF65-F5344CB8AC3E}">
        <p14:creationId xmlns:p14="http://schemas.microsoft.com/office/powerpoint/2010/main" val="251161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Transgender people:</a:t>
            </a:r>
          </a:p>
          <a:p>
            <a:r>
              <a:rPr lang="en-GB" altLang="en-US" dirty="0"/>
              <a:t/>
            </a:r>
            <a:br>
              <a:rPr lang="en-GB" altLang="en-US" dirty="0"/>
            </a:br>
            <a:r>
              <a:rPr lang="en-GB" altLang="en-US" dirty="0"/>
              <a:t>Laverne Cox - Actress</a:t>
            </a:r>
          </a:p>
          <a:p>
            <a:r>
              <a:rPr lang="en-GB" altLang="en-US" dirty="0"/>
              <a:t>Lana Wachowski – sibling of </a:t>
            </a:r>
            <a:r>
              <a:rPr lang="en-GB" altLang="en-US" b="1" dirty="0"/>
              <a:t>Lilly Wachowski</a:t>
            </a:r>
            <a:r>
              <a:rPr lang="en-GB" altLang="en-US" dirty="0"/>
              <a:t>  trans siblings who wrote Matrix, V for Vendetta</a:t>
            </a:r>
          </a:p>
          <a:p>
            <a:r>
              <a:rPr lang="en-GB" altLang="en-US" dirty="0" err="1"/>
              <a:t>Balian</a:t>
            </a:r>
            <a:r>
              <a:rPr lang="en-GB" altLang="en-US" dirty="0"/>
              <a:t> </a:t>
            </a:r>
            <a:r>
              <a:rPr lang="en-GB" altLang="en-US" dirty="0" err="1"/>
              <a:t>Buschbaum</a:t>
            </a:r>
            <a:r>
              <a:rPr lang="en-GB" altLang="en-US" dirty="0"/>
              <a:t> – German Pole </a:t>
            </a:r>
            <a:r>
              <a:rPr lang="en-GB" altLang="en-US" dirty="0" err="1"/>
              <a:t>vaulter</a:t>
            </a:r>
            <a:endParaRPr lang="en-GB" altLang="en-US" dirty="0"/>
          </a:p>
          <a:p>
            <a:r>
              <a:rPr lang="en-GB" altLang="en-US" dirty="0"/>
              <a:t>John Pitt-Jolie – Angelina and Brad Pitts child</a:t>
            </a:r>
          </a:p>
          <a:p>
            <a:r>
              <a:rPr lang="en-GB" altLang="en-US" dirty="0" smtClean="0"/>
              <a:t>Aydian </a:t>
            </a:r>
            <a:r>
              <a:rPr lang="en-GB" altLang="en-US" dirty="0"/>
              <a:t>Dowling – 1</a:t>
            </a:r>
            <a:r>
              <a:rPr lang="en-GB" altLang="en-US" baseline="30000" dirty="0"/>
              <a:t>st</a:t>
            </a:r>
            <a:r>
              <a:rPr lang="en-GB" altLang="en-US" dirty="0"/>
              <a:t> trans man on Gay </a:t>
            </a:r>
            <a:r>
              <a:rPr lang="en-GB" altLang="en-US" dirty="0" smtClean="0"/>
              <a:t>Times</a:t>
            </a:r>
          </a:p>
          <a:p>
            <a:r>
              <a:rPr lang="en-GB" altLang="en-US" dirty="0" smtClean="0"/>
              <a:t>Alex Bertie – author</a:t>
            </a:r>
            <a:r>
              <a:rPr lang="en-GB" altLang="en-US" baseline="0" dirty="0" smtClean="0"/>
              <a:t> and </a:t>
            </a:r>
            <a:r>
              <a:rPr lang="en-GB" altLang="en-US" baseline="0" dirty="0" err="1" smtClean="0"/>
              <a:t>youtube</a:t>
            </a:r>
            <a:r>
              <a:rPr lang="en-GB" altLang="en-US" baseline="0" dirty="0" smtClean="0"/>
              <a:t> vlogger</a:t>
            </a:r>
            <a:endParaRPr lang="en-GB" altLang="en-US" dirty="0" smtClean="0"/>
          </a:p>
          <a:p>
            <a:r>
              <a:rPr lang="en-GB" altLang="en-US" dirty="0" smtClean="0"/>
              <a:t>Eddie Izzard – comedian,</a:t>
            </a:r>
            <a:r>
              <a:rPr lang="en-GB" altLang="en-US" baseline="0" dirty="0" smtClean="0"/>
              <a:t> marathon runner and campaigner</a:t>
            </a:r>
          </a:p>
          <a:p>
            <a:endParaRPr lang="en-GB" altLang="en-US" dirty="0"/>
          </a:p>
        </p:txBody>
      </p:sp>
      <p:sp>
        <p:nvSpPr>
          <p:cNvPr id="4" name="Slide Number Placeholder 3"/>
          <p:cNvSpPr>
            <a:spLocks noGrp="1"/>
          </p:cNvSpPr>
          <p:nvPr>
            <p:ph type="sldNum" sz="quarter" idx="10"/>
          </p:nvPr>
        </p:nvSpPr>
        <p:spPr/>
        <p:txBody>
          <a:bodyPr/>
          <a:lstStyle/>
          <a:p>
            <a:fld id="{A5AC156E-89AC-4376-991F-3B3C5A8E6088}" type="slidenum">
              <a:rPr lang="en-GB" smtClean="0"/>
              <a:t>8</a:t>
            </a:fld>
            <a:endParaRPr lang="en-GB"/>
          </a:p>
        </p:txBody>
      </p:sp>
    </p:spTree>
    <p:extLst>
      <p:ext uri="{BB962C8B-B14F-4D97-AF65-F5344CB8AC3E}">
        <p14:creationId xmlns:p14="http://schemas.microsoft.com/office/powerpoint/2010/main" val="251161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Make changes to list the best people in your school to</a:t>
            </a:r>
            <a:r>
              <a:rPr lang="en-GB" sz="1200" b="0" i="0" kern="1200" baseline="0" dirty="0" smtClean="0">
                <a:solidFill>
                  <a:schemeClr val="tx1"/>
                </a:solidFill>
                <a:effectLst/>
                <a:latin typeface="+mn-lt"/>
                <a:ea typeface="+mn-ea"/>
                <a:cs typeface="+mn-cs"/>
              </a:rPr>
              <a:t> talk to about LGBT identities. </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4C7208-0E96-44E5-984F-BFA0408D3852}" type="slidenum">
              <a:rPr lang="en-GB" smtClean="0"/>
              <a:t>9</a:t>
            </a:fld>
            <a:endParaRPr lang="en-GB"/>
          </a:p>
        </p:txBody>
      </p:sp>
    </p:spTree>
    <p:extLst>
      <p:ext uri="{BB962C8B-B14F-4D97-AF65-F5344CB8AC3E}">
        <p14:creationId xmlns:p14="http://schemas.microsoft.com/office/powerpoint/2010/main" val="83033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5D77AA-4FBB-4859-B6BF-43F9723A432A}"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207594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5D77AA-4FBB-4859-B6BF-43F9723A432A}"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127398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5D77AA-4FBB-4859-B6BF-43F9723A432A}"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292562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5D77AA-4FBB-4859-B6BF-43F9723A432A}"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151326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D77AA-4FBB-4859-B6BF-43F9723A432A}"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120964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5D77AA-4FBB-4859-B6BF-43F9723A432A}"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398763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5D77AA-4FBB-4859-B6BF-43F9723A432A}" type="datetimeFigureOut">
              <a:rPr lang="en-GB" smtClean="0"/>
              <a:t>09/05/2018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33642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5D77AA-4FBB-4859-B6BF-43F9723A432A}" type="datetimeFigureOut">
              <a:rPr lang="en-GB" smtClean="0"/>
              <a:t>09/05/2018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292972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D77AA-4FBB-4859-B6BF-43F9723A432A}" type="datetimeFigureOut">
              <a:rPr lang="en-GB" smtClean="0"/>
              <a:t>09/05/2018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273811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D77AA-4FBB-4859-B6BF-43F9723A432A}"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66315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D77AA-4FBB-4859-B6BF-43F9723A432A}"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BCFD9-D9B7-4A09-8300-F94F0C5E317D}" type="slidenum">
              <a:rPr lang="en-GB" smtClean="0"/>
              <a:t>‹#›</a:t>
            </a:fld>
            <a:endParaRPr lang="en-GB"/>
          </a:p>
        </p:txBody>
      </p:sp>
    </p:spTree>
    <p:extLst>
      <p:ext uri="{BB962C8B-B14F-4D97-AF65-F5344CB8AC3E}">
        <p14:creationId xmlns:p14="http://schemas.microsoft.com/office/powerpoint/2010/main" val="235204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5D77AA-4FBB-4859-B6BF-43F9723A432A}" type="datetimeFigureOut">
              <a:rPr lang="en-GB" smtClean="0"/>
              <a:t>09/05/2018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5BCFD9-D9B7-4A09-8300-F94F0C5E317D}" type="slidenum">
              <a:rPr lang="en-GB" smtClean="0"/>
              <a:t>‹#›</a:t>
            </a:fld>
            <a:endParaRPr lang="en-GB"/>
          </a:p>
        </p:txBody>
      </p:sp>
    </p:spTree>
    <p:extLst>
      <p:ext uri="{BB962C8B-B14F-4D97-AF65-F5344CB8AC3E}">
        <p14:creationId xmlns:p14="http://schemas.microsoft.com/office/powerpoint/2010/main" val="96550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250131"/>
            <a:ext cx="2736304" cy="1541841"/>
          </a:xfrm>
          <a:prstGeom prst="rect">
            <a:avLst/>
          </a:prstGeom>
        </p:spPr>
      </p:pic>
      <p:grpSp>
        <p:nvGrpSpPr>
          <p:cNvPr id="11" name="Group 10"/>
          <p:cNvGrpSpPr/>
          <p:nvPr/>
        </p:nvGrpSpPr>
        <p:grpSpPr>
          <a:xfrm>
            <a:off x="665566" y="1"/>
            <a:ext cx="7848872" cy="3723877"/>
            <a:chOff x="665566" y="0"/>
            <a:chExt cx="7848872" cy="5143500"/>
          </a:xfrm>
        </p:grpSpPr>
        <p:sp>
          <p:nvSpPr>
            <p:cNvPr id="12" name="Rectangle 11"/>
            <p:cNvSpPr/>
            <p:nvPr/>
          </p:nvSpPr>
          <p:spPr>
            <a:xfrm>
              <a:off x="665566" y="0"/>
              <a:ext cx="7848872" cy="372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p:cNvSpPr/>
            <p:nvPr/>
          </p:nvSpPr>
          <p:spPr>
            <a:xfrm flipH="1" flipV="1">
              <a:off x="665566" y="3723878"/>
              <a:ext cx="7848872" cy="1419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1457654" y="555526"/>
            <a:ext cx="6228692" cy="2016224"/>
          </a:xfrm>
        </p:spPr>
        <p:txBody>
          <a:bodyPr>
            <a:normAutofit/>
          </a:bodyPr>
          <a:lstStyle/>
          <a:p>
            <a:r>
              <a:rPr lang="en-GB" dirty="0" smtClean="0">
                <a:solidFill>
                  <a:srgbClr val="2D3E81"/>
                </a:solidFill>
                <a:latin typeface="Arial Rounded MT Bold" panose="020F0704030504030204" pitchFamily="34" charset="0"/>
              </a:rPr>
              <a:t>LGBT Role Models</a:t>
            </a:r>
            <a:endParaRPr lang="en-GB" dirty="0">
              <a:solidFill>
                <a:srgbClr val="2D3E81"/>
              </a:solidFill>
              <a:latin typeface="Arial Rounded MT Bold" panose="020F0704030504030204" pitchFamily="34" charset="0"/>
            </a:endParaRPr>
          </a:p>
        </p:txBody>
      </p:sp>
      <p:sp>
        <p:nvSpPr>
          <p:cNvPr id="3" name="Rectangle 2"/>
          <p:cNvSpPr/>
          <p:nvPr/>
        </p:nvSpPr>
        <p:spPr>
          <a:xfrm>
            <a:off x="4967872" y="3723878"/>
            <a:ext cx="2190023" cy="369332"/>
          </a:xfrm>
          <a:prstGeom prst="rect">
            <a:avLst/>
          </a:prstGeom>
        </p:spPr>
        <p:txBody>
          <a:bodyPr wrap="none">
            <a:spAutoFit/>
          </a:bodyPr>
          <a:lstStyle/>
          <a:p>
            <a:pPr algn="ctr"/>
            <a:r>
              <a:rPr lang="en-GB" dirty="0" smtClean="0">
                <a:solidFill>
                  <a:schemeClr val="bg1"/>
                </a:solidFill>
              </a:rPr>
              <a:t>www.lgbtyouth.org.uk</a:t>
            </a:r>
            <a:endParaRPr lang="en-GB" dirty="0">
              <a:solidFill>
                <a:schemeClr val="bg1"/>
              </a:solidFill>
            </a:endParaRPr>
          </a:p>
        </p:txBody>
      </p:sp>
    </p:spTree>
    <p:extLst>
      <p:ext uri="{BB962C8B-B14F-4D97-AF65-F5344CB8AC3E}">
        <p14:creationId xmlns:p14="http://schemas.microsoft.com/office/powerpoint/2010/main" val="99642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5566" y="0"/>
            <a:ext cx="7848872" cy="5143500"/>
            <a:chOff x="665566" y="0"/>
            <a:chExt cx="7848872" cy="5143500"/>
          </a:xfrm>
        </p:grpSpPr>
        <p:sp>
          <p:nvSpPr>
            <p:cNvPr id="4" name="Rectangle 3"/>
            <p:cNvSpPr/>
            <p:nvPr/>
          </p:nvSpPr>
          <p:spPr>
            <a:xfrm>
              <a:off x="665566" y="0"/>
              <a:ext cx="7848872" cy="372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flipH="1" flipV="1">
              <a:off x="665566" y="3723878"/>
              <a:ext cx="7848872" cy="1419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83918"/>
            <a:ext cx="1512168" cy="852070"/>
          </a:xfrm>
          <a:prstGeom prst="rect">
            <a:avLst/>
          </a:prstGeom>
        </p:spPr>
      </p:pic>
      <p:sp>
        <p:nvSpPr>
          <p:cNvPr id="2" name="Title 1"/>
          <p:cNvSpPr>
            <a:spLocks noGrp="1"/>
          </p:cNvSpPr>
          <p:nvPr>
            <p:ph type="ctrTitle"/>
          </p:nvPr>
        </p:nvSpPr>
        <p:spPr>
          <a:xfrm>
            <a:off x="809582" y="1059582"/>
            <a:ext cx="7560840" cy="2413199"/>
          </a:xfrm>
        </p:spPr>
        <p:txBody>
          <a:bodyPr>
            <a:noAutofit/>
          </a:bodyPr>
          <a:lstStyle/>
          <a:p>
            <a:r>
              <a:rPr lang="en-GB" sz="3000" dirty="0" smtClean="0">
                <a:solidFill>
                  <a:srgbClr val="2D3E81"/>
                </a:solidFill>
                <a:latin typeface="Arial Rounded MT Bold" panose="020F0704030504030204" pitchFamily="34" charset="0"/>
              </a:rPr>
              <a:t>You can also access information about youth groups, coming out, information about LGBT identities and an anonymous online chat service at:</a:t>
            </a:r>
            <a:r>
              <a:rPr lang="en-GB" sz="3200" dirty="0" smtClean="0">
                <a:solidFill>
                  <a:srgbClr val="2D3E81"/>
                </a:solidFill>
                <a:latin typeface="Arial Rounded MT Bold" panose="020F0704030504030204" pitchFamily="34" charset="0"/>
              </a:rPr>
              <a:t/>
            </a:r>
            <a:br>
              <a:rPr lang="en-GB" sz="3200" dirty="0" smtClean="0">
                <a:solidFill>
                  <a:srgbClr val="2D3E81"/>
                </a:solidFill>
                <a:latin typeface="Arial Rounded MT Bold" panose="020F0704030504030204" pitchFamily="34" charset="0"/>
              </a:rPr>
            </a:br>
            <a:r>
              <a:rPr lang="en-GB" sz="1600" dirty="0" smtClean="0">
                <a:solidFill>
                  <a:srgbClr val="2D3E81"/>
                </a:solidFill>
                <a:latin typeface="Arial Rounded MT Bold" panose="020F0704030504030204" pitchFamily="34" charset="0"/>
              </a:rPr>
              <a:t> </a:t>
            </a:r>
            <a:r>
              <a:rPr lang="en-GB" sz="1050" dirty="0" smtClean="0">
                <a:solidFill>
                  <a:srgbClr val="2D3E81"/>
                </a:solidFill>
                <a:latin typeface="Arial Rounded MT Bold" panose="020F0704030504030204" pitchFamily="34" charset="0"/>
              </a:rPr>
              <a:t> </a:t>
            </a:r>
            <a:r>
              <a:rPr lang="en-GB" sz="3200" dirty="0">
                <a:solidFill>
                  <a:srgbClr val="2D3E81"/>
                </a:solidFill>
                <a:latin typeface="Arial Rounded MT Bold" panose="020F0704030504030204" pitchFamily="34" charset="0"/>
              </a:rPr>
              <a:t/>
            </a:r>
            <a:br>
              <a:rPr lang="en-GB" sz="3200" dirty="0">
                <a:solidFill>
                  <a:srgbClr val="2D3E81"/>
                </a:solidFill>
                <a:latin typeface="Arial Rounded MT Bold" panose="020F0704030504030204" pitchFamily="34" charset="0"/>
              </a:rPr>
            </a:br>
            <a:r>
              <a:rPr lang="en-GB" sz="5400" dirty="0" smtClean="0">
                <a:solidFill>
                  <a:srgbClr val="2D3E81"/>
                </a:solidFill>
                <a:latin typeface="Arial Rounded MT Bold" panose="020F0704030504030204" pitchFamily="34" charset="0"/>
              </a:rPr>
              <a:t>lgbtyouth.org.uk</a:t>
            </a:r>
            <a:endParaRPr lang="en-GB" sz="4800" dirty="0">
              <a:solidFill>
                <a:srgbClr val="2D3E81"/>
              </a:solidFill>
              <a:latin typeface="Arial Rounded MT Bold" panose="020F0704030504030204" pitchFamily="34" charset="0"/>
            </a:endParaRPr>
          </a:p>
        </p:txBody>
      </p:sp>
    </p:spTree>
    <p:extLst>
      <p:ext uri="{BB962C8B-B14F-4D97-AF65-F5344CB8AC3E}">
        <p14:creationId xmlns:p14="http://schemas.microsoft.com/office/powerpoint/2010/main" val="2346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2920" y="195486"/>
            <a:ext cx="5498161" cy="3098085"/>
          </a:xfrm>
          <a:prstGeom prst="rect">
            <a:avLst/>
          </a:prstGeom>
        </p:spPr>
      </p:pic>
      <p:sp>
        <p:nvSpPr>
          <p:cNvPr id="10" name="TextBox 9"/>
          <p:cNvSpPr txBox="1"/>
          <p:nvPr/>
        </p:nvSpPr>
        <p:spPr>
          <a:xfrm>
            <a:off x="2621618" y="3507854"/>
            <a:ext cx="3888432" cy="646331"/>
          </a:xfrm>
          <a:prstGeom prst="rect">
            <a:avLst/>
          </a:prstGeom>
          <a:noFill/>
        </p:spPr>
        <p:txBody>
          <a:bodyPr wrap="square" rtlCol="0">
            <a:spAutoFit/>
          </a:bodyPr>
          <a:lstStyle/>
          <a:p>
            <a:r>
              <a:rPr lang="en-GB" sz="3600" dirty="0">
                <a:solidFill>
                  <a:schemeClr val="bg1"/>
                </a:solidFill>
                <a:latin typeface="Arial Rounded MT Bold" panose="020F0704030504030204" pitchFamily="34" charset="0"/>
              </a:rPr>
              <a:t>lgbtyouth.org.uk</a:t>
            </a:r>
          </a:p>
        </p:txBody>
      </p:sp>
      <p:sp>
        <p:nvSpPr>
          <p:cNvPr id="4" name="TextBox 3"/>
          <p:cNvSpPr txBox="1"/>
          <p:nvPr/>
        </p:nvSpPr>
        <p:spPr>
          <a:xfrm>
            <a:off x="2015716" y="4244815"/>
            <a:ext cx="5112568" cy="646331"/>
          </a:xfrm>
          <a:prstGeom prst="rect">
            <a:avLst/>
          </a:prstGeom>
          <a:noFill/>
        </p:spPr>
        <p:txBody>
          <a:bodyPr wrap="square" rtlCol="0">
            <a:spAutoFit/>
          </a:bodyPr>
          <a:lstStyle/>
          <a:p>
            <a:r>
              <a:rPr lang="en-GB" sz="3600" dirty="0" smtClean="0">
                <a:solidFill>
                  <a:schemeClr val="bg1"/>
                </a:solidFill>
                <a:latin typeface="Arial Rounded MT Bold" panose="020F0704030504030204" pitchFamily="34" charset="0"/>
              </a:rPr>
              <a:t>info@lgbtyouth.org.uk</a:t>
            </a:r>
            <a:endParaRPr lang="en-GB" sz="3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2337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5566" y="0"/>
            <a:ext cx="7848872" cy="5143500"/>
            <a:chOff x="665566" y="0"/>
            <a:chExt cx="7848872" cy="5143500"/>
          </a:xfrm>
        </p:grpSpPr>
        <p:sp>
          <p:nvSpPr>
            <p:cNvPr id="4" name="Rectangle 3"/>
            <p:cNvSpPr/>
            <p:nvPr/>
          </p:nvSpPr>
          <p:spPr>
            <a:xfrm>
              <a:off x="665566" y="0"/>
              <a:ext cx="7848872" cy="372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flipH="1" flipV="1">
              <a:off x="665566" y="3723878"/>
              <a:ext cx="7848872" cy="1419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83918"/>
            <a:ext cx="1512168" cy="852070"/>
          </a:xfrm>
          <a:prstGeom prst="rect">
            <a:avLst/>
          </a:prstGeom>
        </p:spPr>
      </p:pic>
      <p:sp>
        <p:nvSpPr>
          <p:cNvPr id="2" name="Title 1"/>
          <p:cNvSpPr>
            <a:spLocks noGrp="1"/>
          </p:cNvSpPr>
          <p:nvPr>
            <p:ph type="ctrTitle"/>
          </p:nvPr>
        </p:nvSpPr>
        <p:spPr>
          <a:xfrm>
            <a:off x="1296752" y="1491630"/>
            <a:ext cx="6550496" cy="1102519"/>
          </a:xfrm>
        </p:spPr>
        <p:txBody>
          <a:bodyPr>
            <a:noAutofit/>
          </a:bodyPr>
          <a:lstStyle/>
          <a:p>
            <a:r>
              <a:rPr lang="en-GB" sz="6000" dirty="0" smtClean="0">
                <a:solidFill>
                  <a:srgbClr val="2D3E81"/>
                </a:solidFill>
                <a:latin typeface="Arial Rounded MT Bold" panose="020F0704030504030204" pitchFamily="34" charset="0"/>
              </a:rPr>
              <a:t>What does the term ‘role model’ mean?</a:t>
            </a:r>
            <a:endParaRPr lang="en-GB" sz="6000" dirty="0">
              <a:solidFill>
                <a:srgbClr val="2D3E81"/>
              </a:solidFill>
              <a:latin typeface="Arial Rounded MT Bold" panose="020F0704030504030204" pitchFamily="34" charset="0"/>
            </a:endParaRPr>
          </a:p>
        </p:txBody>
      </p:sp>
    </p:spTree>
    <p:extLst>
      <p:ext uri="{BB962C8B-B14F-4D97-AF65-F5344CB8AC3E}">
        <p14:creationId xmlns:p14="http://schemas.microsoft.com/office/powerpoint/2010/main" val="63884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5566" y="0"/>
            <a:ext cx="7848872" cy="5143500"/>
            <a:chOff x="665566" y="0"/>
            <a:chExt cx="7848872" cy="5143500"/>
          </a:xfrm>
        </p:grpSpPr>
        <p:sp>
          <p:nvSpPr>
            <p:cNvPr id="4" name="Rectangle 3"/>
            <p:cNvSpPr/>
            <p:nvPr/>
          </p:nvSpPr>
          <p:spPr>
            <a:xfrm>
              <a:off x="665566" y="0"/>
              <a:ext cx="7848872" cy="372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flipH="1" flipV="1">
              <a:off x="665566" y="3723878"/>
              <a:ext cx="7848872" cy="1419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83918"/>
            <a:ext cx="1512168" cy="852070"/>
          </a:xfrm>
          <a:prstGeom prst="rect">
            <a:avLst/>
          </a:prstGeom>
        </p:spPr>
      </p:pic>
      <p:sp>
        <p:nvSpPr>
          <p:cNvPr id="2" name="Title 1"/>
          <p:cNvSpPr>
            <a:spLocks noGrp="1"/>
          </p:cNvSpPr>
          <p:nvPr>
            <p:ph type="ctrTitle"/>
          </p:nvPr>
        </p:nvSpPr>
        <p:spPr>
          <a:xfrm>
            <a:off x="827584" y="1310679"/>
            <a:ext cx="4176464" cy="1102519"/>
          </a:xfrm>
        </p:spPr>
        <p:txBody>
          <a:bodyPr>
            <a:noAutofit/>
          </a:bodyPr>
          <a:lstStyle/>
          <a:p>
            <a:r>
              <a:rPr lang="en-GB" sz="5400" dirty="0" smtClean="0">
                <a:solidFill>
                  <a:srgbClr val="2D3E81"/>
                </a:solidFill>
                <a:latin typeface="Arial Rounded MT Bold" panose="020F0704030504030204" pitchFamily="34" charset="0"/>
              </a:rPr>
              <a:t>This is my role model. Who’s yours?</a:t>
            </a:r>
            <a:endParaRPr lang="en-GB" sz="5400" dirty="0">
              <a:solidFill>
                <a:srgbClr val="2D3E81"/>
              </a:solidFill>
              <a:latin typeface="Arial Rounded MT Bold" panose="020F0704030504030204" pitchFamily="34" charset="0"/>
            </a:endParaRPr>
          </a:p>
        </p:txBody>
      </p:sp>
      <p:pic>
        <p:nvPicPr>
          <p:cNvPr id="1026" name="Picture 2" descr="Image result for stick fig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253276"/>
            <a:ext cx="3217326" cy="321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4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5566" y="0"/>
            <a:ext cx="7848872" cy="5143500"/>
            <a:chOff x="665566" y="0"/>
            <a:chExt cx="7848872" cy="5143500"/>
          </a:xfrm>
        </p:grpSpPr>
        <p:sp>
          <p:nvSpPr>
            <p:cNvPr id="4" name="Rectangle 3"/>
            <p:cNvSpPr/>
            <p:nvPr/>
          </p:nvSpPr>
          <p:spPr>
            <a:xfrm>
              <a:off x="665566" y="0"/>
              <a:ext cx="7848872" cy="372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flipH="1" flipV="1">
              <a:off x="665566" y="3723878"/>
              <a:ext cx="7848872" cy="1419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83918"/>
            <a:ext cx="1512168" cy="852070"/>
          </a:xfrm>
          <a:prstGeom prst="rect">
            <a:avLst/>
          </a:prstGeom>
        </p:spPr>
      </p:pic>
      <p:sp>
        <p:nvSpPr>
          <p:cNvPr id="2" name="TextBox 1"/>
          <p:cNvSpPr txBox="1"/>
          <p:nvPr/>
        </p:nvSpPr>
        <p:spPr>
          <a:xfrm>
            <a:off x="989602" y="195486"/>
            <a:ext cx="7164796" cy="707886"/>
          </a:xfrm>
          <a:prstGeom prst="rect">
            <a:avLst/>
          </a:prstGeom>
          <a:noFill/>
        </p:spPr>
        <p:txBody>
          <a:bodyPr wrap="square" rtlCol="0">
            <a:spAutoFit/>
          </a:bodyPr>
          <a:lstStyle/>
          <a:p>
            <a:pPr algn="ctr"/>
            <a:r>
              <a:rPr lang="en-GB" sz="4000" dirty="0">
                <a:solidFill>
                  <a:srgbClr val="2D3E81"/>
                </a:solidFill>
                <a:latin typeface="Arial Rounded MT Bold" panose="020F0704030504030204" pitchFamily="34" charset="0"/>
              </a:rPr>
              <a:t>Role models</a:t>
            </a:r>
          </a:p>
        </p:txBody>
      </p:sp>
      <p:sp>
        <p:nvSpPr>
          <p:cNvPr id="3" name="TextBox 2"/>
          <p:cNvSpPr txBox="1"/>
          <p:nvPr/>
        </p:nvSpPr>
        <p:spPr>
          <a:xfrm>
            <a:off x="899592" y="903372"/>
            <a:ext cx="7488832" cy="2923877"/>
          </a:xfrm>
          <a:prstGeom prst="rect">
            <a:avLst/>
          </a:prstGeom>
          <a:noFill/>
        </p:spPr>
        <p:txBody>
          <a:bodyPr wrap="square" rtlCol="0">
            <a:spAutoFit/>
          </a:bodyPr>
          <a:lstStyle/>
          <a:p>
            <a:r>
              <a:rPr lang="en-GB" sz="2300" dirty="0" smtClean="0">
                <a:solidFill>
                  <a:srgbClr val="2D3E81"/>
                </a:solidFill>
              </a:rPr>
              <a:t>Everyone needs role models. </a:t>
            </a:r>
          </a:p>
          <a:p>
            <a:endParaRPr lang="en-GB" sz="2300" dirty="0">
              <a:solidFill>
                <a:srgbClr val="2D3E81"/>
              </a:solidFill>
            </a:endParaRPr>
          </a:p>
          <a:p>
            <a:r>
              <a:rPr lang="en-GB" sz="2300" dirty="0" smtClean="0">
                <a:solidFill>
                  <a:srgbClr val="2D3E81"/>
                </a:solidFill>
              </a:rPr>
              <a:t>This is especially true for LGBT people who don’t always see people like them positively represented in media (TV, films, books, etc.)</a:t>
            </a:r>
            <a:endParaRPr lang="en-GB" sz="2300" dirty="0">
              <a:solidFill>
                <a:srgbClr val="2D3E81"/>
              </a:solidFill>
            </a:endParaRPr>
          </a:p>
          <a:p>
            <a:endParaRPr lang="en-GB" sz="2300" dirty="0">
              <a:solidFill>
                <a:srgbClr val="2D3E81"/>
              </a:solidFill>
            </a:endParaRPr>
          </a:p>
          <a:p>
            <a:r>
              <a:rPr lang="en-GB" sz="2300" dirty="0" smtClean="0">
                <a:solidFill>
                  <a:srgbClr val="2D3E81"/>
                </a:solidFill>
              </a:rPr>
              <a:t>Who do you think would make good role models for LGBT people?</a:t>
            </a:r>
            <a:endParaRPr lang="en-GB" sz="2300" dirty="0">
              <a:solidFill>
                <a:srgbClr val="2D3E81"/>
              </a:solidFill>
            </a:endParaRPr>
          </a:p>
        </p:txBody>
      </p:sp>
    </p:spTree>
    <p:extLst>
      <p:ext uri="{BB962C8B-B14F-4D97-AF65-F5344CB8AC3E}">
        <p14:creationId xmlns:p14="http://schemas.microsoft.com/office/powerpoint/2010/main" val="262130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566" y="0"/>
            <a:ext cx="78488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6907" y="2927655"/>
            <a:ext cx="2707131" cy="16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552" y="625204"/>
            <a:ext cx="2595394" cy="194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576" y="307454"/>
            <a:ext cx="2268105" cy="226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cdn-media.ellentv.com/2013/10/04/ellen-274x204-1-320x24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8712" y="242775"/>
            <a:ext cx="2550002" cy="1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6325" y="2859782"/>
            <a:ext cx="2880320" cy="175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mhairi black lesbia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20486" y="2283718"/>
            <a:ext cx="1898228" cy="253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8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5566" y="0"/>
            <a:ext cx="78488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3348" y="2859782"/>
            <a:ext cx="2044596" cy="205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2107394"/>
            <a:ext cx="1866044" cy="290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195486"/>
            <a:ext cx="2298092" cy="153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3768" y="297594"/>
            <a:ext cx="2540161" cy="18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9912" y="1007402"/>
            <a:ext cx="2169267" cy="162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47647" y="2964903"/>
            <a:ext cx="2889082" cy="198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20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5566" y="0"/>
            <a:ext cx="78488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http://bisexual.org/wp-content/uploads/2013/06/anna-paqu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433166"/>
            <a:ext cx="1944216" cy="25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493" y="2859782"/>
            <a:ext cx="2858551" cy="211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3014" y="3093455"/>
            <a:ext cx="2577034" cy="193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711" y="114480"/>
            <a:ext cx="2758406" cy="187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1531" y="114480"/>
            <a:ext cx="1898889" cy="284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27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2846" y="-19326"/>
            <a:ext cx="78488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406" y="68857"/>
            <a:ext cx="1678283" cy="232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2299" y="61902"/>
            <a:ext cx="2019040" cy="116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5546" y="342969"/>
            <a:ext cx="2065401" cy="162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1406" y="2812009"/>
            <a:ext cx="3059853" cy="229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Image result for eddie izzar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3513" y="1449550"/>
            <a:ext cx="1816612" cy="272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67956" y="721094"/>
            <a:ext cx="1581135" cy="164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 result for alex berti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11960" y="2501738"/>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3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5566" y="0"/>
            <a:ext cx="7848872" cy="5143500"/>
            <a:chOff x="665566" y="0"/>
            <a:chExt cx="7848872" cy="5143500"/>
          </a:xfrm>
        </p:grpSpPr>
        <p:sp>
          <p:nvSpPr>
            <p:cNvPr id="4" name="Rectangle 3"/>
            <p:cNvSpPr/>
            <p:nvPr/>
          </p:nvSpPr>
          <p:spPr>
            <a:xfrm>
              <a:off x="665566" y="0"/>
              <a:ext cx="7848872" cy="372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flipH="1" flipV="1">
              <a:off x="665566" y="3723878"/>
              <a:ext cx="7848872" cy="1419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83918"/>
            <a:ext cx="1512168" cy="852070"/>
          </a:xfrm>
          <a:prstGeom prst="rect">
            <a:avLst/>
          </a:prstGeom>
        </p:spPr>
      </p:pic>
      <p:sp>
        <p:nvSpPr>
          <p:cNvPr id="2" name="Title 1"/>
          <p:cNvSpPr>
            <a:spLocks noGrp="1"/>
          </p:cNvSpPr>
          <p:nvPr>
            <p:ph type="ctrTitle"/>
          </p:nvPr>
        </p:nvSpPr>
        <p:spPr>
          <a:xfrm>
            <a:off x="809582" y="1059582"/>
            <a:ext cx="7560840" cy="2413199"/>
          </a:xfrm>
        </p:spPr>
        <p:txBody>
          <a:bodyPr>
            <a:noAutofit/>
          </a:bodyPr>
          <a:lstStyle/>
          <a:p>
            <a:r>
              <a:rPr lang="en-GB" sz="3200" dirty="0" smtClean="0">
                <a:solidFill>
                  <a:srgbClr val="2D3E81"/>
                </a:solidFill>
                <a:latin typeface="Arial Rounded MT Bold" panose="020F0704030504030204" pitchFamily="34" charset="0"/>
              </a:rPr>
              <a:t>We want everyone in our school to feel safe, respected and included.</a:t>
            </a:r>
            <a:br>
              <a:rPr lang="en-GB" sz="3200" dirty="0" smtClean="0">
                <a:solidFill>
                  <a:srgbClr val="2D3E81"/>
                </a:solidFill>
                <a:latin typeface="Arial Rounded MT Bold" panose="020F0704030504030204" pitchFamily="34" charset="0"/>
              </a:rPr>
            </a:br>
            <a:r>
              <a:rPr lang="en-GB" sz="3200" dirty="0">
                <a:solidFill>
                  <a:srgbClr val="2D3E81"/>
                </a:solidFill>
                <a:latin typeface="Arial Rounded MT Bold" panose="020F0704030504030204" pitchFamily="34" charset="0"/>
              </a:rPr>
              <a:t/>
            </a:r>
            <a:br>
              <a:rPr lang="en-GB" sz="3200" dirty="0">
                <a:solidFill>
                  <a:srgbClr val="2D3E81"/>
                </a:solidFill>
                <a:latin typeface="Arial Rounded MT Bold" panose="020F0704030504030204" pitchFamily="34" charset="0"/>
              </a:rPr>
            </a:br>
            <a:r>
              <a:rPr lang="en-GB" sz="3200" dirty="0" smtClean="0">
                <a:solidFill>
                  <a:srgbClr val="2D3E81"/>
                </a:solidFill>
                <a:latin typeface="Arial Rounded MT Bold" panose="020F0704030504030204" pitchFamily="34" charset="0"/>
              </a:rPr>
              <a:t>If you have any questions about LGBT identities, or want to talk about being LGBT the best people to talk to are…</a:t>
            </a:r>
            <a:endParaRPr lang="en-GB" sz="4800" dirty="0">
              <a:solidFill>
                <a:srgbClr val="2D3E81"/>
              </a:solidFill>
              <a:latin typeface="Arial Rounded MT Bold" panose="020F0704030504030204" pitchFamily="34" charset="0"/>
            </a:endParaRPr>
          </a:p>
        </p:txBody>
      </p:sp>
    </p:spTree>
    <p:extLst>
      <p:ext uri="{BB962C8B-B14F-4D97-AF65-F5344CB8AC3E}">
        <p14:creationId xmlns:p14="http://schemas.microsoft.com/office/powerpoint/2010/main" val="3748537763"/>
      </p:ext>
    </p:extLst>
  </p:cSld>
  <p:clrMapOvr>
    <a:masterClrMapping/>
  </p:clrMapOvr>
</p:sld>
</file>

<file path=ppt/theme/theme1.xml><?xml version="1.0" encoding="utf-8"?>
<a:theme xmlns:a="http://schemas.openxmlformats.org/drawingml/2006/main" name="Template LGBTYS powerpoint georainb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Rounded Condense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LGBTYS powerpoint georainbow</Template>
  <TotalTime>244</TotalTime>
  <Words>579</Words>
  <Application>Microsoft Office PowerPoint</Application>
  <PresentationFormat>On-screen Show (16:9)</PresentationFormat>
  <Paragraphs>66</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Century Gothic</vt:lpstr>
      <vt:lpstr>Helvetica Rounded Condensed</vt:lpstr>
      <vt:lpstr>Roboto Condensed</vt:lpstr>
      <vt:lpstr>Calibri</vt:lpstr>
      <vt:lpstr>Template LGBTYS powerpoint georainbow</vt:lpstr>
      <vt:lpstr>LGBT Role Models</vt:lpstr>
      <vt:lpstr>What does the term ‘role model’ mean?</vt:lpstr>
      <vt:lpstr>This is my role model. Who’s yours?</vt:lpstr>
      <vt:lpstr>PowerPoint Presentation</vt:lpstr>
      <vt:lpstr>PowerPoint Presentation</vt:lpstr>
      <vt:lpstr>PowerPoint Presentation</vt:lpstr>
      <vt:lpstr>PowerPoint Presentation</vt:lpstr>
      <vt:lpstr>PowerPoint Presentation</vt:lpstr>
      <vt:lpstr>We want everyone in our school to feel safe, respected and included.  If you have any questions about LGBT identities, or want to talk about being LGBT the best people to talk to are…</vt:lpstr>
      <vt:lpstr>You can also access information about youth groups, coming out, information about LGBT identities and an anonymous online chat service at:    lgbtyouth.org.uk</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slide show</dc:title>
  <dc:creator>Adam Knight</dc:creator>
  <cp:lastModifiedBy>Graeme Ross</cp:lastModifiedBy>
  <cp:revision>31</cp:revision>
  <dcterms:created xsi:type="dcterms:W3CDTF">2017-10-19T11:21:58Z</dcterms:created>
  <dcterms:modified xsi:type="dcterms:W3CDTF">2018-05-09T12:58:28Z</dcterms:modified>
</cp:coreProperties>
</file>